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Old Standard TT"/>
      <p:regular r:id="rId36"/>
      <p:bold r:id="rId37"/>
      <p: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ldStandardTT-bold.fntdata"/><Relationship Id="rId14" Type="http://schemas.openxmlformats.org/officeDocument/2006/relationships/slide" Target="slides/slide9.xml"/><Relationship Id="rId36" Type="http://schemas.openxmlformats.org/officeDocument/2006/relationships/font" Target="fonts/OldStandardT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ldStandardT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e3608d8a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e3608d8a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e3608d8a9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e3608d8a9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e3608d8a9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e3608d8a9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e3608d8a9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e3608d8a9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e3608d8a9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e3608d8a9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e3608d8a9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e3608d8a9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e3608d8a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e3608d8a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e3608d8a9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e3608d8a9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e3608d8a9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e3608d8a9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e3608d8a9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e3608d8a9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e3608d8a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e3608d8a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e3608d8a9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e3608d8a9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e3608d8a9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e3608d8a9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e3608d8a9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e3608d8a9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e3608d8a9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e3608d8a9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e3608d8a9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e3608d8a9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e3608d8a9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e3608d8a9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e3608d8a9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e3608d8a9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e3608d8a9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e3608d8a9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3608d8a9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3608d8a9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e3608d8a9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e3608d8a9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e3608d8a9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e3608d8a9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e3608d8a9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e3608d8a9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e3608d8a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e3608d8a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e3608d8a9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e3608d8a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e3608d8a9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e3608d8a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e3608d8a9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e3608d8a9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e3608d8a9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e3608d8a9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e3608d8a9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e3608d8a9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Player Decisions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 Ethical Simulations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Thesis presentation by Trevor Hubbard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Results: Perspective Coverage Matrix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75" y="1525386"/>
            <a:ext cx="7562853" cy="2092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878725" y="2265150"/>
            <a:ext cx="2036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Old Standard TT"/>
                <a:ea typeface="Old Standard TT"/>
                <a:cs typeface="Old Standard TT"/>
                <a:sym typeface="Old Standard TT"/>
              </a:rPr>
              <a:t>Perspectives</a:t>
            </a:r>
            <a:endParaRPr sz="2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5229175" y="2265150"/>
            <a:ext cx="2036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Old Standard TT"/>
                <a:ea typeface="Old Standard TT"/>
                <a:cs typeface="Old Standard TT"/>
                <a:sym typeface="Old Standard TT"/>
              </a:rPr>
              <a:t>People</a:t>
            </a:r>
            <a:endParaRPr sz="2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Results: Importance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050" y="1221325"/>
            <a:ext cx="6541904" cy="37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Results: Metrics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1925"/>
            <a:ext cx="8839196" cy="1239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88490"/>
            <a:ext cx="8839202" cy="116135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Results: Score Distribution 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73" y="1564275"/>
            <a:ext cx="45720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5148" y="1564275"/>
            <a:ext cx="36576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Results: Better Importance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800" y="1628550"/>
            <a:ext cx="5130400" cy="2940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Results: Score Distribution 2</a:t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39250"/>
            <a:ext cx="45720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4700" y="1639250"/>
            <a:ext cx="36576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Results: Perspective Coverage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75" y="1320313"/>
            <a:ext cx="8070050" cy="23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875" y="3884135"/>
            <a:ext cx="7526245" cy="110696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9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700" y="1636700"/>
            <a:ext cx="3657600" cy="273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36688"/>
            <a:ext cx="4572000" cy="274833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Results: Score Distribution 3</a:t>
            </a:r>
            <a:endParaRPr/>
          </a:p>
        </p:txBody>
      </p:sp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Results: Generating Consequences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90" y="1759851"/>
            <a:ext cx="1271135" cy="162379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183660" y="3450425"/>
            <a:ext cx="1993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Perspective 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Evaluation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95" name="Google Shape;195;p30"/>
          <p:cNvPicPr preferRelativeResize="0"/>
          <p:nvPr/>
        </p:nvPicPr>
        <p:blipFill rotWithShape="1">
          <a:blip r:embed="rId4">
            <a:alphaModFix/>
          </a:blip>
          <a:srcRect b="0" l="0" r="0" t="3409"/>
          <a:stretch/>
        </p:blipFill>
        <p:spPr>
          <a:xfrm>
            <a:off x="2153934" y="1759851"/>
            <a:ext cx="2416354" cy="162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8397" y="1759850"/>
            <a:ext cx="3690917" cy="162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0"/>
          <p:cNvSpPr txBox="1"/>
          <p:nvPr/>
        </p:nvSpPr>
        <p:spPr>
          <a:xfrm>
            <a:off x="2365522" y="3450425"/>
            <a:ext cx="1993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Coverage 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Visualization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5757260" y="3450425"/>
            <a:ext cx="1993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Scenario 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Conclusion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9" name="Google Shape;19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Results: Performance Thresholds</a:t>
            </a:r>
            <a:endParaRPr/>
          </a:p>
        </p:txBody>
      </p:sp>
      <p:sp>
        <p:nvSpPr>
          <p:cNvPr id="205" name="Google Shape;20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 rotWithShape="1">
          <a:blip r:embed="rId3">
            <a:alphaModFix/>
          </a:blip>
          <a:srcRect b="0" l="0" r="2248" t="0"/>
          <a:stretch/>
        </p:blipFill>
        <p:spPr>
          <a:xfrm>
            <a:off x="2520497" y="2870800"/>
            <a:ext cx="4103000" cy="21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1286938"/>
            <a:ext cx="594360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Table of Contents</a:t>
            </a:r>
            <a:endParaRPr b="1" sz="3300"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 sz="2100"/>
              <a:t>Introduction</a:t>
            </a:r>
            <a:endParaRPr sz="400"/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 sz="2100"/>
              <a:t>Methodology</a:t>
            </a:r>
            <a:endParaRPr sz="400"/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 sz="2100"/>
              <a:t>Research Results</a:t>
            </a:r>
            <a:endParaRPr sz="400"/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 sz="2100"/>
              <a:t>Demo</a:t>
            </a:r>
            <a:endParaRPr sz="400"/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 sz="2100"/>
              <a:t>Conclusions</a:t>
            </a:r>
            <a:endParaRPr sz="400"/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 sz="2100"/>
              <a:t>Acknowledgments</a:t>
            </a:r>
            <a:endParaRPr sz="2100"/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Results: Graphing Thresholds</a:t>
            </a:r>
            <a:endParaRPr/>
          </a:p>
        </p:txBody>
      </p:sp>
      <p:sp>
        <p:nvSpPr>
          <p:cNvPr id="213" name="Google Shape;21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57863"/>
            <a:ext cx="3810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1275" y="1751413"/>
            <a:ext cx="4491025" cy="26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Results: Perspective Evaluation</a:t>
            </a:r>
            <a:endParaRPr/>
          </a:p>
        </p:txBody>
      </p:sp>
      <p:sp>
        <p:nvSpPr>
          <p:cNvPr id="221" name="Google Shape;2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13" y="1499950"/>
            <a:ext cx="5001225" cy="155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163" y="3278425"/>
            <a:ext cx="3222546" cy="15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3350" y="1993425"/>
            <a:ext cx="3346750" cy="20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Results: Coverage Visualization</a:t>
            </a:r>
            <a:endParaRPr/>
          </a:p>
        </p:txBody>
      </p:sp>
      <p:sp>
        <p:nvSpPr>
          <p:cNvPr id="230" name="Google Shape;23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34"/>
          <p:cNvPicPr preferRelativeResize="0"/>
          <p:nvPr/>
        </p:nvPicPr>
        <p:blipFill rotWithShape="1">
          <a:blip r:embed="rId3">
            <a:alphaModFix/>
          </a:blip>
          <a:srcRect b="3622" l="2314" r="2456" t="2277"/>
          <a:stretch/>
        </p:blipFill>
        <p:spPr>
          <a:xfrm>
            <a:off x="461725" y="1677775"/>
            <a:ext cx="3620925" cy="2985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34"/>
          <p:cNvCxnSpPr/>
          <p:nvPr/>
        </p:nvCxnSpPr>
        <p:spPr>
          <a:xfrm>
            <a:off x="2539600" y="2110975"/>
            <a:ext cx="2796600" cy="8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3" name="Google Shape;2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8075" y="2046674"/>
            <a:ext cx="2792675" cy="231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34"/>
          <p:cNvCxnSpPr/>
          <p:nvPr/>
        </p:nvCxnSpPr>
        <p:spPr>
          <a:xfrm flipH="1" rot="10800000">
            <a:off x="1414475" y="3214700"/>
            <a:ext cx="3857700" cy="6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8074" y="2046675"/>
            <a:ext cx="2792674" cy="2327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9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Results: Coverage Visualization (cont.) </a:t>
            </a:r>
            <a:endParaRPr/>
          </a:p>
        </p:txBody>
      </p:sp>
      <p:sp>
        <p:nvSpPr>
          <p:cNvPr id="241" name="Google Shape;24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438" y="1847975"/>
            <a:ext cx="7949125" cy="20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Demo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8" name="Google Shape;24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Conclusions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4" name="Google Shape;25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Conclusions: Research Reflections</a:t>
            </a:r>
            <a:endParaRPr/>
          </a:p>
        </p:txBody>
      </p:sp>
      <p:sp>
        <p:nvSpPr>
          <p:cNvPr id="260" name="Google Shape;26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1282350" y="1478750"/>
            <a:ext cx="6579300" cy="26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ld Standard TT"/>
                <a:ea typeface="Old Standard TT"/>
                <a:cs typeface="Old Standard TT"/>
                <a:sym typeface="Old Standard TT"/>
              </a:rPr>
              <a:t>Research is an incredibly dynamic process.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/>
        </p:nvSpPr>
        <p:spPr>
          <a:xfrm>
            <a:off x="450050" y="1500200"/>
            <a:ext cx="7597500" cy="31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ld Standard TT"/>
              <a:buChar char="●"/>
            </a:pPr>
            <a:r>
              <a:rPr lang="en" sz="2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Increasing the simulation’s variability</a:t>
            </a:r>
            <a:endParaRPr sz="2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9"/>
          <p:cNvSpPr txBox="1"/>
          <p:nvPr/>
        </p:nvSpPr>
        <p:spPr>
          <a:xfrm>
            <a:off x="450050" y="1500200"/>
            <a:ext cx="7597500" cy="31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ld Standard TT"/>
              <a:buChar char="●"/>
            </a:pPr>
            <a:r>
              <a:rPr lang="en" sz="2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Expanding the use of the scoring system</a:t>
            </a:r>
            <a:endParaRPr sz="2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9"/>
          <p:cNvSpPr txBox="1"/>
          <p:nvPr/>
        </p:nvSpPr>
        <p:spPr>
          <a:xfrm>
            <a:off x="450050" y="1500200"/>
            <a:ext cx="7597500" cy="31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ld Standard TT"/>
              <a:buChar char="●"/>
            </a:pPr>
            <a:r>
              <a:rPr lang="en" sz="2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Moving beyond text-based delivery</a:t>
            </a:r>
            <a:endParaRPr/>
          </a:p>
        </p:txBody>
      </p:sp>
      <p:sp>
        <p:nvSpPr>
          <p:cNvPr id="269" name="Google Shape;269;p3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Conclusions: Future Work</a:t>
            </a:r>
            <a:endParaRPr/>
          </a:p>
        </p:txBody>
      </p:sp>
      <p:sp>
        <p:nvSpPr>
          <p:cNvPr id="270" name="Google Shape;27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Acknowledgments</a:t>
            </a:r>
            <a:r>
              <a:rPr lang="en">
                <a:solidFill>
                  <a:srgbClr val="000000"/>
                </a:solidFill>
              </a:rPr>
              <a:t> and References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6" name="Google Shape;27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Acknowledgments</a:t>
            </a:r>
            <a:endParaRPr/>
          </a:p>
        </p:txBody>
      </p:sp>
      <p:sp>
        <p:nvSpPr>
          <p:cNvPr id="282" name="Google Shape;28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83" name="Google Shape;283;p41"/>
          <p:cNvSpPr txBox="1"/>
          <p:nvPr/>
        </p:nvSpPr>
        <p:spPr>
          <a:xfrm>
            <a:off x="1282350" y="1478750"/>
            <a:ext cx="6579300" cy="26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ld Standard TT"/>
                <a:ea typeface="Old Standard TT"/>
                <a:cs typeface="Old Standard TT"/>
                <a:sym typeface="Old Standard TT"/>
              </a:rPr>
              <a:t>Enormous thank you’s to Professor Osterweil, Professor Haas, Heather Conboy, Professor Trim, Jonathan Trott, and Kyle Tan! 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Introduction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89" name="Google Shape;28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42"/>
          <p:cNvSpPr txBox="1"/>
          <p:nvPr/>
        </p:nvSpPr>
        <p:spPr>
          <a:xfrm>
            <a:off x="504600" y="1214850"/>
            <a:ext cx="8025300" cy="29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ld Standard TT"/>
              <a:buChar char="●"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ACM Code 2018 Task Force. 2018. ACM Code of Ethics. (June 2018). Retrieved May 19, 2019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from https://www.acm.org/code-of-ethics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ld Standard TT"/>
              <a:buChar char="●"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Alexander Wise. 2006. Little-JIL 1.5 - Language Report. Department of Computer Science.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University of Massachusetts, Amherst, MA.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ld Standard TT"/>
              <a:buChar char="●"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Bogost, I. (2007). Persuasive games: The expressive power of videogames. MIT Press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ld Standard TT"/>
              <a:buChar char="●"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Cathy ONeil. 2017. Weapons of Math Destruction, New York, NY: Broadway Books.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ld Standard TT"/>
              <a:buChar char="●"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Gibson, David, and Karen Schrier. Designing Games for Ethics: Models, Techniques and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Frameworks. Information Science Reference, 2011.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ld Standard TT"/>
              <a:buChar char="●"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Sicart, Miguel. The Ethics of Computer Games. MIT Press, 2011.</a:t>
            </a:r>
            <a:endParaRPr sz="15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Purpose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3146750" y="1782775"/>
            <a:ext cx="30648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ld Standard TT"/>
                <a:ea typeface="Old Standard TT"/>
                <a:cs typeface="Old Standard TT"/>
                <a:sym typeface="Old Standard TT"/>
              </a:rPr>
              <a:t>The need for ethical developers is absolutely essential in this day and age. </a:t>
            </a:r>
            <a:endParaRPr sz="2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75" y="1360650"/>
            <a:ext cx="1553526" cy="150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2575" y="445013"/>
            <a:ext cx="2819950" cy="1063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3700" y="3750475"/>
            <a:ext cx="2370725" cy="12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050" y="3163500"/>
            <a:ext cx="1970876" cy="15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31275" y="4082650"/>
            <a:ext cx="2819948" cy="10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1368" y="1798318"/>
            <a:ext cx="1184112" cy="166270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Justification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50" y="1917975"/>
            <a:ext cx="3448050" cy="16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4747025" y="1478875"/>
            <a:ext cx="3889800" cy="24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ld Standard TT"/>
              <a:buChar char="●"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A couple courses on ethics...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Old Standard TT"/>
              <a:buChar char="○"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CS320H: Software Development Honors Colloquium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Old Standard TT"/>
              <a:buChar char="○"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CS305: Junior Year Writing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ld Standard TT"/>
              <a:buChar char="●"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Still, no dedicated ethics course!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Methodology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Methodology: Scenario Framework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87" y="2175871"/>
            <a:ext cx="8447022" cy="79175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Methodology: Scenario Development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0" l="88793" r="0" t="0"/>
          <a:stretch/>
        </p:blipFill>
        <p:spPr>
          <a:xfrm>
            <a:off x="7575375" y="1592602"/>
            <a:ext cx="855752" cy="2219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 b="0" l="66594" r="10991" t="0"/>
          <a:stretch/>
        </p:blipFill>
        <p:spPr>
          <a:xfrm>
            <a:off x="5855633" y="1592607"/>
            <a:ext cx="1711514" cy="2219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0" l="44827" r="32758" t="0"/>
          <a:stretch/>
        </p:blipFill>
        <p:spPr>
          <a:xfrm>
            <a:off x="4135893" y="1592596"/>
            <a:ext cx="1711514" cy="2219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b="0" l="22413" r="55173" t="0"/>
          <a:stretch/>
        </p:blipFill>
        <p:spPr>
          <a:xfrm>
            <a:off x="2424397" y="1592588"/>
            <a:ext cx="1711514" cy="2219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0" l="0" r="77586" t="0"/>
          <a:stretch/>
        </p:blipFill>
        <p:spPr>
          <a:xfrm>
            <a:off x="712875" y="1592600"/>
            <a:ext cx="1711514" cy="2219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Research Results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